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31" r:id="rId1"/>
  </p:sldMasterIdLst>
  <p:sldIdLst>
    <p:sldId id="256" r:id="rId2"/>
    <p:sldId id="263" r:id="rId3"/>
    <p:sldId id="257" r:id="rId4"/>
    <p:sldId id="258" r:id="rId5"/>
    <p:sldId id="259" r:id="rId6"/>
    <p:sldId id="260" r:id="rId7"/>
    <p:sldId id="261" r:id="rId8"/>
    <p:sldId id="262" r:id="rId9"/>
    <p:sldId id="264" r:id="rId10"/>
    <p:sldId id="266" r:id="rId11"/>
    <p:sldId id="265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53"/>
    <p:restoredTop sz="94729"/>
  </p:normalViewPr>
  <p:slideViewPr>
    <p:cSldViewPr snapToGrid="0" snapToObjects="1">
      <p:cViewPr varScale="1">
        <p:scale>
          <a:sx n="90" d="100"/>
          <a:sy n="90" d="100"/>
        </p:scale>
        <p:origin x="232" y="5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3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3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2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2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7/19/17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051629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7/19/17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00301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7/19/17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323263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7/19/17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08543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7/19/17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273429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7/19/17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12087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7/19/17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78651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7/19/17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8663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7/19/17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631585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7/19/17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036557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7/19/17</a:t>
            </a:fld>
            <a:endParaRPr lang="en-US" dirty="0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56273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2.png"/><Relationship Id="rId14" Type="http://schemas.microsoft.com/office/2007/relationships/hdphoto" Target="../media/hdphoto1.wdp"/><Relationship Id="rId15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7/19/17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8310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2" r:id="rId1"/>
    <p:sldLayoutId id="2147483833" r:id="rId2"/>
    <p:sldLayoutId id="2147483834" r:id="rId3"/>
    <p:sldLayoutId id="2147483835" r:id="rId4"/>
    <p:sldLayoutId id="2147483836" r:id="rId5"/>
    <p:sldLayoutId id="2147483837" r:id="rId6"/>
    <p:sldLayoutId id="2147483838" r:id="rId7"/>
    <p:sldLayoutId id="2147483839" r:id="rId8"/>
    <p:sldLayoutId id="2147483840" r:id="rId9"/>
    <p:sldLayoutId id="2147483841" r:id="rId10"/>
    <p:sldLayoutId id="214748384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Relationship Id="rId3" Type="http://schemas.openxmlformats.org/officeDocument/2006/relationships/image" Target="../media/image11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datasensinglab.com/data/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Relationship Id="rId3" Type="http://schemas.openxmlformats.org/officeDocument/2006/relationships/hyperlink" Target="http://alexminnaar.com/time-series-classification-and-clustering-with-python.html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Relationship Id="rId3" Type="http://schemas.openxmlformats.org/officeDocument/2006/relationships/image" Target="../media/image8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Relationship Id="rId3" Type="http://schemas.openxmlformats.org/officeDocument/2006/relationships/hyperlink" Target="http://www.cs.ucr.edu/~eamonn/LB_Keogh.GIF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KNN CLASSIFICATION WITH UNIVARIATE </a:t>
            </a:r>
            <a:br>
              <a:rPr lang="en-US" dirty="0" smtClean="0"/>
            </a:br>
            <a:r>
              <a:rPr lang="en-US" dirty="0" smtClean="0"/>
              <a:t>TIME-SERIES DATA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Camille Bustalinio</a:t>
            </a:r>
          </a:p>
          <a:p>
            <a:r>
              <a:rPr lang="en-US" dirty="0" smtClean="0"/>
              <a:t>DSCI6008-Advanced Stats project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31342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Solution: Use </a:t>
            </a:r>
            <a:r>
              <a:rPr lang="en-US" dirty="0" err="1" smtClean="0"/>
              <a:t>LB_Keogh</a:t>
            </a:r>
            <a:r>
              <a:rPr lang="en-US" dirty="0" smtClean="0"/>
              <a:t> metric for K Nearest Neighbors Classification!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1294" y="2857500"/>
            <a:ext cx="3184526" cy="318452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6113" y="2093976"/>
            <a:ext cx="6328569" cy="4287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759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38748" y="1781175"/>
            <a:ext cx="5156200" cy="3873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148" y="2059876"/>
            <a:ext cx="5168900" cy="158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96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6911" y="627507"/>
            <a:ext cx="10058400" cy="1609344"/>
          </a:xfrm>
        </p:spPr>
        <p:txBody>
          <a:bodyPr/>
          <a:lstStyle/>
          <a:p>
            <a:r>
              <a:rPr lang="en-US" dirty="0" smtClean="0"/>
              <a:t>Best Model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736" y="2583888"/>
            <a:ext cx="6288214" cy="3690729"/>
          </a:xfrm>
          <a:prstGeom prst="rect">
            <a:avLst/>
          </a:prstGeom>
        </p:spPr>
      </p:pic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584950" y="3379089"/>
            <a:ext cx="5143500" cy="1651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1018" y="898208"/>
            <a:ext cx="828040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749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Thanks</a:t>
            </a:r>
            <a:r>
              <a:rPr lang="en-US" dirty="0" smtClean="0"/>
              <a:t>!!!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63622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>
                <a:hlinkClick r:id="rId2"/>
              </a:rPr>
              <a:t>Sensor Readings on Temperature</a:t>
            </a:r>
            <a:r>
              <a:rPr lang="en-US" sz="2400" dirty="0" smtClean="0"/>
              <a:t>: by Minute, for 2 days</a:t>
            </a:r>
          </a:p>
          <a:p>
            <a:r>
              <a:rPr lang="en-US" sz="2400" dirty="0" smtClean="0"/>
              <a:t> Data gathered simultaneously, </a:t>
            </a:r>
            <a:r>
              <a:rPr lang="en-US" sz="2800" dirty="0" smtClean="0"/>
              <a:t>in</a:t>
            </a:r>
            <a:r>
              <a:rPr lang="en-US" sz="2400" dirty="0" smtClean="0"/>
              <a:t> different parts of the venue</a:t>
            </a:r>
          </a:p>
          <a:p>
            <a:endParaRPr lang="en-US" sz="2400" dirty="0"/>
          </a:p>
          <a:p>
            <a:r>
              <a:rPr lang="en-US" sz="2400" dirty="0" smtClean="0"/>
              <a:t>Object:</a:t>
            </a:r>
          </a:p>
          <a:p>
            <a:pPr lvl="1"/>
            <a:r>
              <a:rPr lang="en-US" sz="2000" dirty="0" smtClean="0"/>
              <a:t>Classify sensors if they are in the same floor</a:t>
            </a:r>
            <a:endParaRPr lang="en-US" sz="2000" dirty="0"/>
          </a:p>
          <a:p>
            <a:endParaRPr lang="en-US" sz="2400" dirty="0" smtClean="0"/>
          </a:p>
          <a:p>
            <a:r>
              <a:rPr lang="en-US" sz="2400" dirty="0" smtClean="0"/>
              <a:t>Solution: </a:t>
            </a:r>
          </a:p>
          <a:p>
            <a:pPr lvl="1"/>
            <a:r>
              <a:rPr lang="en-US" sz="2000" dirty="0" smtClean="0"/>
              <a:t>Use K-Nearest Neighbors: sensors close to each other will have similar readings</a:t>
            </a:r>
          </a:p>
        </p:txBody>
      </p:sp>
    </p:spTree>
    <p:extLst>
      <p:ext uri="{BB962C8B-B14F-4D97-AF65-F5344CB8AC3E}">
        <p14:creationId xmlns:p14="http://schemas.microsoft.com/office/powerpoint/2010/main" val="20616033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Classification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43025"/>
            <a:ext cx="10515600" cy="4948238"/>
          </a:xfrm>
        </p:spPr>
        <p:txBody>
          <a:bodyPr>
            <a:normAutofit/>
          </a:bodyPr>
          <a:lstStyle/>
          <a:p>
            <a:r>
              <a:rPr lang="en-US" sz="2400" dirty="0" smtClean="0"/>
              <a:t>Machine Learning problem</a:t>
            </a:r>
          </a:p>
          <a:p>
            <a:r>
              <a:rPr lang="en-US" sz="2400" dirty="0" smtClean="0"/>
              <a:t>Requires observations to be IID: Independent and Identically Distributed</a:t>
            </a:r>
          </a:p>
          <a:p>
            <a:r>
              <a:rPr lang="en-US" sz="2400" dirty="0" smtClean="0"/>
              <a:t>Could be Multivariate: Multiple Features</a:t>
            </a:r>
          </a:p>
          <a:p>
            <a:r>
              <a:rPr lang="en-US" sz="2400" dirty="0" smtClean="0"/>
              <a:t>Cross-Sectional: Data at a single point in time</a:t>
            </a:r>
          </a:p>
          <a:p>
            <a:r>
              <a:rPr lang="en-US" sz="2400" dirty="0" smtClean="0"/>
              <a:t>KNN, Logistic Regression, Naïve Bayes</a:t>
            </a:r>
          </a:p>
          <a:p>
            <a:endParaRPr lang="en-US" sz="2400" dirty="0"/>
          </a:p>
          <a:p>
            <a:r>
              <a:rPr lang="en-US" sz="2400" dirty="0" smtClean="0"/>
              <a:t>KNN:</a:t>
            </a:r>
          </a:p>
          <a:p>
            <a:pPr lvl="1"/>
            <a:r>
              <a:rPr lang="en-US" sz="2000" dirty="0" smtClean="0"/>
              <a:t>Non-Linear</a:t>
            </a:r>
          </a:p>
          <a:p>
            <a:pPr lvl="1"/>
            <a:r>
              <a:rPr lang="en-US" sz="2000" dirty="0" smtClean="0"/>
              <a:t>Uses a distance Metric</a:t>
            </a:r>
          </a:p>
          <a:p>
            <a:pPr lvl="1"/>
            <a:r>
              <a:rPr lang="en-US" sz="2000" dirty="0" smtClean="0"/>
              <a:t>Classify based on N-nearest neighbors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2166770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Univariate Time Series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Data about a single feature, over multiple points in time</a:t>
            </a:r>
          </a:p>
          <a:p>
            <a:pPr lvl="1"/>
            <a:r>
              <a:rPr lang="en-US" sz="2400" dirty="0" smtClean="0"/>
              <a:t>Autocorrelation: present value is not independent of past values</a:t>
            </a:r>
          </a:p>
          <a:p>
            <a:pPr lvl="1"/>
            <a:r>
              <a:rPr lang="en-US" sz="2400" dirty="0" smtClean="0"/>
              <a:t>Collected over regular time-intervals</a:t>
            </a:r>
          </a:p>
          <a:p>
            <a:pPr lvl="1"/>
            <a:r>
              <a:rPr lang="en-US" sz="2400" dirty="0" smtClean="0"/>
              <a:t>Successive: order of data is important</a:t>
            </a:r>
          </a:p>
          <a:p>
            <a:pPr lvl="1"/>
            <a:r>
              <a:rPr lang="en-US" sz="2400" dirty="0" smtClean="0"/>
              <a:t>Seasonality</a:t>
            </a:r>
          </a:p>
          <a:p>
            <a:pPr lvl="1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98081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Time Series for Classification: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53685" y="1790455"/>
            <a:ext cx="4351338" cy="4351338"/>
          </a:xfrm>
          <a:prstGeom prst="rect">
            <a:avLst/>
          </a:prstGeom>
        </p:spPr>
      </p:pic>
      <p:sp>
        <p:nvSpPr>
          <p:cNvPr id="5" name="Oval Callout 4"/>
          <p:cNvSpPr/>
          <p:nvPr/>
        </p:nvSpPr>
        <p:spPr>
          <a:xfrm>
            <a:off x="5732585" y="1643063"/>
            <a:ext cx="6254628" cy="2500311"/>
          </a:xfrm>
          <a:prstGeom prst="wedgeEllipseCallout">
            <a:avLst>
              <a:gd name="adj1" fmla="val -61278"/>
              <a:gd name="adj2" fmla="val 103858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099048" y="2169943"/>
            <a:ext cx="575529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AUTOCORRELATION,</a:t>
            </a:r>
          </a:p>
          <a:p>
            <a:r>
              <a:rPr lang="en-US" sz="4400" dirty="0" smtClean="0"/>
              <a:t>Seasonality</a:t>
            </a:r>
          </a:p>
        </p:txBody>
      </p:sp>
    </p:spTree>
    <p:extLst>
      <p:ext uri="{BB962C8B-B14F-4D97-AF65-F5344CB8AC3E}">
        <p14:creationId xmlns:p14="http://schemas.microsoft.com/office/powerpoint/2010/main" val="1756793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Euclidean Distance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2084" y="1690687"/>
            <a:ext cx="6103079" cy="411223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847365" y="2112718"/>
            <a:ext cx="4224233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/>
              <a:t>ts1=</a:t>
            </a:r>
            <a:r>
              <a:rPr lang="mr-IN" dirty="0" err="1"/>
              <a:t>pd.Series</a:t>
            </a:r>
            <a:r>
              <a:rPr lang="mr-IN" dirty="0"/>
              <a:t>(3.1*</a:t>
            </a:r>
            <a:r>
              <a:rPr lang="mr-IN" dirty="0" err="1"/>
              <a:t>np.sin</a:t>
            </a:r>
            <a:r>
              <a:rPr lang="mr-IN" dirty="0"/>
              <a:t>(</a:t>
            </a:r>
            <a:r>
              <a:rPr lang="mr-IN" dirty="0" err="1"/>
              <a:t>x</a:t>
            </a:r>
            <a:r>
              <a:rPr lang="mr-IN" dirty="0"/>
              <a:t>/1.5)+3.5</a:t>
            </a:r>
            <a:r>
              <a:rPr lang="mr-IN" dirty="0" smtClean="0"/>
              <a:t>)</a:t>
            </a:r>
            <a:endParaRPr lang="en-US" dirty="0" smtClean="0"/>
          </a:p>
          <a:p>
            <a:r>
              <a:rPr lang="mr-IN" dirty="0" smtClean="0"/>
              <a:t>ts2=</a:t>
            </a:r>
            <a:r>
              <a:rPr lang="mr-IN" dirty="0" err="1" smtClean="0"/>
              <a:t>pd.Series</a:t>
            </a:r>
            <a:r>
              <a:rPr lang="mr-IN" dirty="0" smtClean="0"/>
              <a:t>(2.2*</a:t>
            </a:r>
            <a:r>
              <a:rPr lang="mr-IN" dirty="0" err="1" smtClean="0"/>
              <a:t>np.sin</a:t>
            </a:r>
            <a:r>
              <a:rPr lang="mr-IN" dirty="0" smtClean="0"/>
              <a:t>(</a:t>
            </a:r>
            <a:r>
              <a:rPr lang="mr-IN" dirty="0" err="1" smtClean="0"/>
              <a:t>x</a:t>
            </a:r>
            <a:r>
              <a:rPr lang="mr-IN" dirty="0" smtClean="0"/>
              <a:t>/3.5+2.4</a:t>
            </a:r>
            <a:r>
              <a:rPr lang="mr-IN" dirty="0"/>
              <a:t>)+3.2</a:t>
            </a:r>
            <a:r>
              <a:rPr lang="mr-IN" dirty="0" smtClean="0"/>
              <a:t>)</a:t>
            </a:r>
            <a:endParaRPr lang="en-US" dirty="0" smtClean="0"/>
          </a:p>
          <a:p>
            <a:r>
              <a:rPr lang="mr-IN" dirty="0" smtClean="0"/>
              <a:t>ts3=</a:t>
            </a:r>
            <a:r>
              <a:rPr lang="mr-IN" dirty="0" err="1" smtClean="0"/>
              <a:t>pd.Series</a:t>
            </a:r>
            <a:r>
              <a:rPr lang="mr-IN" dirty="0" smtClean="0"/>
              <a:t>(0.04*x+3.0)</a:t>
            </a:r>
            <a:endParaRPr lang="en-US" dirty="0" smtClean="0"/>
          </a:p>
          <a:p>
            <a:endParaRPr lang="en-US" dirty="0"/>
          </a:p>
          <a:p>
            <a:r>
              <a:rPr lang="en-US" dirty="0" err="1" smtClean="0"/>
              <a:t>euclid_dist</a:t>
            </a:r>
            <a:r>
              <a:rPr lang="en-US" dirty="0" smtClean="0"/>
              <a:t>(ts1,ts2):</a:t>
            </a:r>
          </a:p>
          <a:p>
            <a:r>
              <a:rPr lang="hr-HR" dirty="0" smtClean="0"/>
              <a:t>26.959216038</a:t>
            </a:r>
          </a:p>
          <a:p>
            <a:endParaRPr lang="hr-HR" dirty="0"/>
          </a:p>
          <a:p>
            <a:r>
              <a:rPr lang="en-US" dirty="0" err="1"/>
              <a:t>euclid_dist</a:t>
            </a:r>
            <a:r>
              <a:rPr lang="en-US" dirty="0"/>
              <a:t>(ts1,ts3</a:t>
            </a:r>
            <a:r>
              <a:rPr lang="en-US" dirty="0" smtClean="0"/>
              <a:t>):</a:t>
            </a:r>
            <a:endParaRPr lang="hr-HR" dirty="0" smtClean="0"/>
          </a:p>
          <a:p>
            <a:r>
              <a:rPr lang="hr-HR" dirty="0"/>
              <a:t>23.1892491903</a:t>
            </a:r>
          </a:p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643063" y="6272213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hlinkClick r:id="rId3"/>
              </a:rPr>
              <a:t>link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2414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Dynamic Time Warping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57008" y="2714624"/>
            <a:ext cx="7483928" cy="34575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27037" r="751" b="16656"/>
          <a:stretch/>
        </p:blipFill>
        <p:spPr>
          <a:xfrm>
            <a:off x="7667625" y="322472"/>
            <a:ext cx="4176713" cy="193366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57189" y="2552465"/>
            <a:ext cx="359907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400" dirty="0" err="1" smtClean="0"/>
              <a:t>Algo</a:t>
            </a:r>
            <a:r>
              <a:rPr lang="en-US" sz="2400" dirty="0" smtClean="0"/>
              <a:t> resulting to a Distance Measure</a:t>
            </a:r>
          </a:p>
          <a:p>
            <a:pPr marL="342900" indent="-342900">
              <a:buFont typeface="Arial" charset="0"/>
              <a:buChar char="•"/>
            </a:pPr>
            <a:endParaRPr lang="en-US" sz="2400" dirty="0" smtClean="0"/>
          </a:p>
          <a:p>
            <a:r>
              <a:rPr lang="en-US" sz="2400" dirty="0" smtClean="0"/>
              <a:t>+ Asynchronous</a:t>
            </a:r>
          </a:p>
          <a:p>
            <a:r>
              <a:rPr lang="en-US" sz="2400" dirty="0" smtClean="0"/>
              <a:t>+ Time Lags</a:t>
            </a:r>
          </a:p>
          <a:p>
            <a:endParaRPr lang="en-US" sz="2400" dirty="0"/>
          </a:p>
          <a:p>
            <a:r>
              <a:rPr lang="en-US" sz="2400" dirty="0" smtClean="0"/>
              <a:t>- Expensive to calculate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52680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Speeding Dynamic Time Warping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Dynamic Time Warping, r</a:t>
            </a:r>
            <a:endParaRPr lang="en-US" dirty="0" smtClean="0"/>
          </a:p>
          <a:p>
            <a:r>
              <a:rPr lang="en-US" dirty="0" smtClean="0"/>
              <a:t>Limit distance calculation/ comparison to [ t-r : </a:t>
            </a:r>
            <a:r>
              <a:rPr lang="en-US" dirty="0" err="1" smtClean="0"/>
              <a:t>t+r</a:t>
            </a:r>
            <a:r>
              <a:rPr lang="en-US" dirty="0" smtClean="0"/>
              <a:t> ]</a:t>
            </a:r>
          </a:p>
          <a:p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3158409" y="3371851"/>
            <a:ext cx="6642815" cy="3100754"/>
            <a:chOff x="5444410" y="3582988"/>
            <a:chExt cx="6223656" cy="2875329"/>
          </a:xfrm>
        </p:grpSpPr>
        <p:pic>
          <p:nvPicPr>
            <p:cNvPr id="4" name="Content Placeholder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44410" y="3582988"/>
              <a:ext cx="6223656" cy="2875329"/>
            </a:xfrm>
            <a:prstGeom prst="rect">
              <a:avLst/>
            </a:prstGeom>
          </p:spPr>
        </p:pic>
        <p:sp>
          <p:nvSpPr>
            <p:cNvPr id="5" name="Right Triangle 4"/>
            <p:cNvSpPr/>
            <p:nvPr/>
          </p:nvSpPr>
          <p:spPr>
            <a:xfrm rot="5400000">
              <a:off x="9397602" y="4296968"/>
              <a:ext cx="1435896" cy="1314450"/>
            </a:xfrm>
            <a:prstGeom prst="rt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ight Triangle 5"/>
            <p:cNvSpPr/>
            <p:nvPr/>
          </p:nvSpPr>
          <p:spPr>
            <a:xfrm rot="16200000">
              <a:off x="10150048" y="4950225"/>
              <a:ext cx="1435896" cy="1314450"/>
            </a:xfrm>
            <a:prstGeom prst="rt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4060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Speeding Dynamic Time Warping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4079" y="1854200"/>
            <a:ext cx="5326118" cy="435133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28663" y="6020872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hlinkClick r:id="rId3"/>
              </a:rPr>
              <a:t>link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805613" y="2177148"/>
            <a:ext cx="380523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err="1">
                <a:solidFill>
                  <a:srgbClr val="000000"/>
                </a:solidFill>
                <a:latin typeface="STIXGeneral-Italic" charset="0"/>
              </a:rPr>
              <a:t>Ui</a:t>
            </a:r>
            <a:r>
              <a:rPr lang="en-US" sz="3200" dirty="0">
                <a:solidFill>
                  <a:srgbClr val="000000"/>
                </a:solidFill>
                <a:latin typeface="STIXGeneral-Regular" charset="0"/>
              </a:rPr>
              <a:t>=</a:t>
            </a:r>
            <a:r>
              <a:rPr lang="en-US" sz="3200" dirty="0">
                <a:solidFill>
                  <a:srgbClr val="000000"/>
                </a:solidFill>
                <a:latin typeface="STIXGeneral-Italic" charset="0"/>
              </a:rPr>
              <a:t>max</a:t>
            </a:r>
            <a:r>
              <a:rPr lang="en-US" sz="3200" dirty="0">
                <a:solidFill>
                  <a:srgbClr val="000000"/>
                </a:solidFill>
                <a:latin typeface="STIXGeneral-Regular" charset="0"/>
              </a:rPr>
              <a:t>(</a:t>
            </a:r>
            <a:r>
              <a:rPr lang="en-US" sz="3200" dirty="0" err="1">
                <a:solidFill>
                  <a:srgbClr val="000000"/>
                </a:solidFill>
                <a:latin typeface="STIXGeneral-Italic" charset="0"/>
              </a:rPr>
              <a:t>qi</a:t>
            </a:r>
            <a:r>
              <a:rPr lang="en-US" sz="3200" dirty="0" err="1">
                <a:solidFill>
                  <a:srgbClr val="000000"/>
                </a:solidFill>
                <a:latin typeface="STIXGeneral-Regular" charset="0"/>
              </a:rPr>
              <a:t>−</a:t>
            </a:r>
            <a:r>
              <a:rPr lang="en-US" sz="3200" dirty="0" err="1">
                <a:solidFill>
                  <a:srgbClr val="000000"/>
                </a:solidFill>
                <a:latin typeface="STIXGeneral-Italic" charset="0"/>
              </a:rPr>
              <a:t>r</a:t>
            </a:r>
            <a:r>
              <a:rPr lang="en-US" sz="3200" dirty="0" err="1">
                <a:solidFill>
                  <a:srgbClr val="000000"/>
                </a:solidFill>
                <a:latin typeface="STIXGeneral-Regular" charset="0"/>
              </a:rPr>
              <a:t>:</a:t>
            </a:r>
            <a:r>
              <a:rPr lang="en-US" sz="3200" dirty="0" err="1">
                <a:solidFill>
                  <a:srgbClr val="000000"/>
                </a:solidFill>
                <a:latin typeface="STIXGeneral-Italic" charset="0"/>
              </a:rPr>
              <a:t>qi</a:t>
            </a:r>
            <a:r>
              <a:rPr lang="en-US" sz="3200" dirty="0" err="1">
                <a:solidFill>
                  <a:srgbClr val="000000"/>
                </a:solidFill>
                <a:latin typeface="STIXGeneral-Regular" charset="0"/>
              </a:rPr>
              <a:t>+</a:t>
            </a:r>
            <a:r>
              <a:rPr lang="en-US" sz="3200" dirty="0" err="1">
                <a:solidFill>
                  <a:srgbClr val="000000"/>
                </a:solidFill>
                <a:latin typeface="STIXGeneral-Italic" charset="0"/>
              </a:rPr>
              <a:t>r</a:t>
            </a:r>
            <a:r>
              <a:rPr lang="en-US" sz="3200" dirty="0" smtClean="0">
                <a:solidFill>
                  <a:srgbClr val="000000"/>
                </a:solidFill>
                <a:latin typeface="STIXGeneral-Regular" charset="0"/>
              </a:rPr>
              <a:t>)</a:t>
            </a:r>
          </a:p>
          <a:p>
            <a:r>
              <a:rPr lang="en-US" sz="3200" dirty="0" smtClean="0">
                <a:solidFill>
                  <a:srgbClr val="000000"/>
                </a:solidFill>
                <a:latin typeface="STIXGeneral-Italic" charset="0"/>
              </a:rPr>
              <a:t>Li</a:t>
            </a:r>
            <a:r>
              <a:rPr lang="en-US" sz="3200" dirty="0" smtClean="0">
                <a:solidFill>
                  <a:srgbClr val="000000"/>
                </a:solidFill>
                <a:latin typeface="STIXGeneral-Regular" charset="0"/>
              </a:rPr>
              <a:t>=</a:t>
            </a:r>
            <a:r>
              <a:rPr lang="en-US" sz="3200" dirty="0" smtClean="0">
                <a:solidFill>
                  <a:srgbClr val="000000"/>
                </a:solidFill>
                <a:latin typeface="STIXGeneral-Italic" charset="0"/>
              </a:rPr>
              <a:t>min</a:t>
            </a:r>
            <a:r>
              <a:rPr lang="en-US" sz="3200" dirty="0" smtClean="0">
                <a:solidFill>
                  <a:srgbClr val="000000"/>
                </a:solidFill>
                <a:latin typeface="STIXGeneral-Regular" charset="0"/>
              </a:rPr>
              <a:t>(</a:t>
            </a:r>
            <a:r>
              <a:rPr lang="en-US" sz="3200" dirty="0" err="1" smtClean="0">
                <a:solidFill>
                  <a:srgbClr val="000000"/>
                </a:solidFill>
                <a:latin typeface="STIXGeneral-Italic" charset="0"/>
              </a:rPr>
              <a:t>qi</a:t>
            </a:r>
            <a:r>
              <a:rPr lang="en-US" sz="3200" dirty="0" err="1">
                <a:solidFill>
                  <a:srgbClr val="000000"/>
                </a:solidFill>
                <a:latin typeface="STIXGeneral-Regular" charset="0"/>
              </a:rPr>
              <a:t>−</a:t>
            </a:r>
            <a:r>
              <a:rPr lang="en-US" sz="3200" dirty="0" err="1">
                <a:solidFill>
                  <a:srgbClr val="000000"/>
                </a:solidFill>
                <a:latin typeface="STIXGeneral-Italic" charset="0"/>
              </a:rPr>
              <a:t>r</a:t>
            </a:r>
            <a:r>
              <a:rPr lang="en-US" sz="3200" dirty="0" err="1">
                <a:solidFill>
                  <a:srgbClr val="000000"/>
                </a:solidFill>
                <a:latin typeface="STIXGeneral-Regular" charset="0"/>
              </a:rPr>
              <a:t>:</a:t>
            </a:r>
            <a:r>
              <a:rPr lang="en-US" sz="3200" dirty="0" err="1">
                <a:solidFill>
                  <a:srgbClr val="000000"/>
                </a:solidFill>
                <a:latin typeface="STIXGeneral-Italic" charset="0"/>
              </a:rPr>
              <a:t>qi</a:t>
            </a:r>
            <a:r>
              <a:rPr lang="en-US" sz="3200" dirty="0" err="1">
                <a:solidFill>
                  <a:srgbClr val="000000"/>
                </a:solidFill>
                <a:latin typeface="STIXGeneral-Regular" charset="0"/>
              </a:rPr>
              <a:t>+</a:t>
            </a:r>
            <a:r>
              <a:rPr lang="en-US" sz="3200" dirty="0" err="1">
                <a:solidFill>
                  <a:srgbClr val="000000"/>
                </a:solidFill>
                <a:latin typeface="STIXGeneral-Italic" charset="0"/>
              </a:rPr>
              <a:t>r</a:t>
            </a:r>
            <a:r>
              <a:rPr lang="en-US" sz="3200" dirty="0" smtClean="0">
                <a:solidFill>
                  <a:srgbClr val="000000"/>
                </a:solidFill>
                <a:latin typeface="STIXGeneral-Regular" charset="0"/>
              </a:rPr>
              <a:t>)</a:t>
            </a:r>
            <a:endParaRPr lang="en-US" sz="3200" dirty="0" smtClean="0">
              <a:solidFill>
                <a:srgbClr val="666666"/>
              </a:solidFill>
              <a:latin typeface="Helvetica Neue" charset="0"/>
            </a:endParaRP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281901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Wood Type</Template>
  <TotalTime>106</TotalTime>
  <Words>238</Words>
  <Application>Microsoft Macintosh PowerPoint</Application>
  <PresentationFormat>Widescreen</PresentationFormat>
  <Paragraphs>61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4" baseType="lpstr">
      <vt:lpstr>Calibri</vt:lpstr>
      <vt:lpstr>Helvetica Neue</vt:lpstr>
      <vt:lpstr>Mangal</vt:lpstr>
      <vt:lpstr>Rockwell</vt:lpstr>
      <vt:lpstr>Rockwell Condensed</vt:lpstr>
      <vt:lpstr>Rockwell Extra Bold</vt:lpstr>
      <vt:lpstr>STIXGeneral-Italic</vt:lpstr>
      <vt:lpstr>STIXGeneral-Regular</vt:lpstr>
      <vt:lpstr>Wingdings</vt:lpstr>
      <vt:lpstr>Arial</vt:lpstr>
      <vt:lpstr>Wood Type</vt:lpstr>
      <vt:lpstr>KNN CLASSIFICATION WITH UNIVARIATE  TIME-SERIES DATA</vt:lpstr>
      <vt:lpstr>Data:</vt:lpstr>
      <vt:lpstr>Classification </vt:lpstr>
      <vt:lpstr>Univariate Time Series</vt:lpstr>
      <vt:lpstr>Using Time Series for Classification:</vt:lpstr>
      <vt:lpstr>Euclidean Distance</vt:lpstr>
      <vt:lpstr>Dynamic Time Warping</vt:lpstr>
      <vt:lpstr>Speeding Dynamic Time Warping</vt:lpstr>
      <vt:lpstr>Speeding Dynamic Time Warping</vt:lpstr>
      <vt:lpstr>Solution: Use LB_Keogh metric for K Nearest Neighbors Classification!</vt:lpstr>
      <vt:lpstr>Results</vt:lpstr>
      <vt:lpstr>Best Model</vt:lpstr>
      <vt:lpstr>Thanks!!!</vt:lpstr>
    </vt:vector>
  </TitlesOfParts>
  <Company/>
  <LinksUpToDate>false</LinksUpToDate>
  <SharedDoc>false</SharedDoc>
  <HyperlinksChanged>false</HyperlinksChanged>
  <AppVersion>15.0024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CLASSIFICATION using UNIVARIATE TIME-SERIES DATA</dc:title>
  <dc:creator>Camille Bustalinio</dc:creator>
  <cp:lastModifiedBy>Camille Bustalinio</cp:lastModifiedBy>
  <cp:revision>12</cp:revision>
  <dcterms:created xsi:type="dcterms:W3CDTF">2017-07-19T21:45:01Z</dcterms:created>
  <dcterms:modified xsi:type="dcterms:W3CDTF">2017-07-19T23:31:13Z</dcterms:modified>
</cp:coreProperties>
</file>